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3" r:id="rId6"/>
    <p:sldId id="265" r:id="rId7"/>
    <p:sldId id="257" r:id="rId8"/>
    <p:sldId id="260" r:id="rId9"/>
    <p:sldId id="258" r:id="rId10"/>
    <p:sldId id="266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Лист6!$B$17:$B$21</c:f>
              <c:strCache>
                <c:ptCount val="5"/>
                <c:pt idx="0">
                  <c:v>имеют категорию </c:v>
                </c:pt>
                <c:pt idx="1">
                  <c:v>высшую кв катег</c:v>
                </c:pt>
                <c:pt idx="2">
                  <c:v>первую кв. кат</c:v>
                </c:pt>
                <c:pt idx="3">
                  <c:v>не имеют кв.кат</c:v>
                </c:pt>
                <c:pt idx="4">
                  <c:v>прошли на СЗД</c:v>
                </c:pt>
              </c:strCache>
            </c:strRef>
          </c:cat>
          <c:val>
            <c:numRef>
              <c:f>Лист6!$C$17:$C$21</c:f>
              <c:numCache>
                <c:formatCode>0.00%</c:formatCode>
                <c:ptCount val="5"/>
                <c:pt idx="0" formatCode="0%">
                  <c:v>0.59819999999999995</c:v>
                </c:pt>
                <c:pt idx="1">
                  <c:v>8.4500000000000006E-2</c:v>
                </c:pt>
                <c:pt idx="2">
                  <c:v>0.51380000000000003</c:v>
                </c:pt>
                <c:pt idx="3" formatCode="0%">
                  <c:v>0.4</c:v>
                </c:pt>
                <c:pt idx="4" formatCode="0%">
                  <c:v>0.38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511872"/>
        <c:axId val="140405376"/>
      </c:barChart>
      <c:catAx>
        <c:axId val="120511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40405376"/>
        <c:crosses val="autoZero"/>
        <c:auto val="1"/>
        <c:lblAlgn val="ctr"/>
        <c:lblOffset val="100"/>
        <c:noMultiLvlLbl val="0"/>
      </c:catAx>
      <c:valAx>
        <c:axId val="1404053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05118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Лист3!$C$3</c:f>
              <c:strCache>
                <c:ptCount val="1"/>
                <c:pt idx="0">
                  <c:v>Всего имеют квалиф. категории %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9115885767681177E-3"/>
                  <c:y val="-9.1324200913242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Лист3!$B$4:$B$22</c:f>
              <c:strCache>
                <c:ptCount val="19"/>
                <c:pt idx="0">
                  <c:v>Суксинская СОШ</c:v>
                </c:pt>
                <c:pt idx="1">
                  <c:v>Ямашурминская СОШ</c:v>
                </c:pt>
                <c:pt idx="2">
                  <c:v>Дубъязская СОШ</c:v>
                </c:pt>
                <c:pt idx="3">
                  <c:v>Б.Битаманская СОШ</c:v>
                </c:pt>
                <c:pt idx="4">
                  <c:v>Учхозская СОШ</c:v>
                </c:pt>
                <c:pt idx="5">
                  <c:v>Куркачинская СОШ</c:v>
                </c:pt>
                <c:pt idx="6">
                  <c:v>Шапшинская СОШ</c:v>
                </c:pt>
                <c:pt idx="7">
                  <c:v>Айбашская СОШ</c:v>
                </c:pt>
                <c:pt idx="8">
                  <c:v>Мульминская СОШ</c:v>
                </c:pt>
                <c:pt idx="9">
                  <c:v>Мемдельская СОШ</c:v>
                </c:pt>
                <c:pt idx="10">
                  <c:v>ВСОШ №1</c:v>
                </c:pt>
                <c:pt idx="11">
                  <c:v>Усадская СОШ</c:v>
                </c:pt>
                <c:pt idx="12">
                  <c:v>Альдермышская СОШ</c:v>
                </c:pt>
                <c:pt idx="13">
                  <c:v>ВСОШ №3</c:v>
                </c:pt>
                <c:pt idx="14">
                  <c:v>ВСОШ №2</c:v>
                </c:pt>
                <c:pt idx="15">
                  <c:v>Чепчуговская СОШ</c:v>
                </c:pt>
                <c:pt idx="16">
                  <c:v>Бирюлинская СОШ</c:v>
                </c:pt>
                <c:pt idx="17">
                  <c:v>Озерная СОШ</c:v>
                </c:pt>
                <c:pt idx="18">
                  <c:v>Чернышевская СОШ</c:v>
                </c:pt>
              </c:strCache>
            </c:strRef>
          </c:cat>
          <c:val>
            <c:numRef>
              <c:f>Лист3!$C$4:$C$22</c:f>
              <c:numCache>
                <c:formatCode>General</c:formatCode>
                <c:ptCount val="19"/>
                <c:pt idx="0">
                  <c:v>100</c:v>
                </c:pt>
                <c:pt idx="1">
                  <c:v>91</c:v>
                </c:pt>
                <c:pt idx="2">
                  <c:v>90</c:v>
                </c:pt>
                <c:pt idx="3">
                  <c:v>89</c:v>
                </c:pt>
                <c:pt idx="4">
                  <c:v>85</c:v>
                </c:pt>
                <c:pt idx="5">
                  <c:v>83</c:v>
                </c:pt>
                <c:pt idx="6">
                  <c:v>81</c:v>
                </c:pt>
                <c:pt idx="7">
                  <c:v>77</c:v>
                </c:pt>
                <c:pt idx="8">
                  <c:v>74</c:v>
                </c:pt>
                <c:pt idx="9">
                  <c:v>72</c:v>
                </c:pt>
                <c:pt idx="10">
                  <c:v>70</c:v>
                </c:pt>
                <c:pt idx="11">
                  <c:v>69</c:v>
                </c:pt>
                <c:pt idx="12">
                  <c:v>67</c:v>
                </c:pt>
                <c:pt idx="13">
                  <c:v>65</c:v>
                </c:pt>
                <c:pt idx="14">
                  <c:v>64</c:v>
                </c:pt>
                <c:pt idx="15">
                  <c:v>63</c:v>
                </c:pt>
                <c:pt idx="16">
                  <c:v>62</c:v>
                </c:pt>
                <c:pt idx="17">
                  <c:v>61</c:v>
                </c:pt>
                <c:pt idx="18">
                  <c:v>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208896"/>
        <c:axId val="150211968"/>
      </c:barChart>
      <c:catAx>
        <c:axId val="150208896"/>
        <c:scaling>
          <c:orientation val="minMax"/>
        </c:scaling>
        <c:delete val="0"/>
        <c:axPos val="b"/>
        <c:majorTickMark val="out"/>
        <c:minorTickMark val="none"/>
        <c:tickLblPos val="nextTo"/>
        <c:crossAx val="150211968"/>
        <c:crosses val="autoZero"/>
        <c:auto val="1"/>
        <c:lblAlgn val="ctr"/>
        <c:lblOffset val="100"/>
        <c:noMultiLvlLbl val="0"/>
      </c:catAx>
      <c:valAx>
        <c:axId val="150211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02088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Лист5!$C$18:$C$19</c:f>
              <c:strCache>
                <c:ptCount val="1"/>
                <c:pt idx="0">
                  <c:v>имеют категории 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Лист5!$B$20:$B$26</c:f>
              <c:strCache>
                <c:ptCount val="7"/>
                <c:pt idx="0">
                  <c:v>Алатская ООШ</c:v>
                </c:pt>
                <c:pt idx="1">
                  <c:v>Казакларская ООШ</c:v>
                </c:pt>
                <c:pt idx="2">
                  <c:v>Березкинская ООШ</c:v>
                </c:pt>
                <c:pt idx="3">
                  <c:v>Пановская ООШ</c:v>
                </c:pt>
                <c:pt idx="4">
                  <c:v>А Бексерская ООШ</c:v>
                </c:pt>
                <c:pt idx="5">
                  <c:v>Шуманская ООШ</c:v>
                </c:pt>
                <c:pt idx="6">
                  <c:v>Б.Ковалинская ООШ</c:v>
                </c:pt>
              </c:strCache>
            </c:strRef>
          </c:cat>
          <c:val>
            <c:numRef>
              <c:f>Лист5!$C$20:$C$26</c:f>
              <c:numCache>
                <c:formatCode>General</c:formatCode>
                <c:ptCount val="7"/>
                <c:pt idx="0">
                  <c:v>93.3</c:v>
                </c:pt>
                <c:pt idx="1">
                  <c:v>92.8</c:v>
                </c:pt>
                <c:pt idx="2">
                  <c:v>83</c:v>
                </c:pt>
                <c:pt idx="3">
                  <c:v>75</c:v>
                </c:pt>
                <c:pt idx="4">
                  <c:v>69</c:v>
                </c:pt>
                <c:pt idx="5">
                  <c:v>62</c:v>
                </c:pt>
                <c:pt idx="6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8351744"/>
        <c:axId val="158354048"/>
        <c:axId val="0"/>
      </c:bar3DChart>
      <c:catAx>
        <c:axId val="1583517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8354048"/>
        <c:crosses val="autoZero"/>
        <c:auto val="1"/>
        <c:lblAlgn val="ctr"/>
        <c:lblOffset val="100"/>
        <c:noMultiLvlLbl val="0"/>
      </c:catAx>
      <c:valAx>
        <c:axId val="158354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83517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Лист4!$C$5</c:f>
              <c:strCache>
                <c:ptCount val="1"/>
                <c:pt idx="0">
                  <c:v>высшая категория 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Лист4!$B$6:$B$24</c:f>
              <c:strCache>
                <c:ptCount val="19"/>
                <c:pt idx="0">
                  <c:v>Суксинская СОШ</c:v>
                </c:pt>
                <c:pt idx="1">
                  <c:v>Ямашурминская СОШ</c:v>
                </c:pt>
                <c:pt idx="2">
                  <c:v>Дубъязская СОШ</c:v>
                </c:pt>
                <c:pt idx="3">
                  <c:v>Б.Битаманская СОШ</c:v>
                </c:pt>
                <c:pt idx="4">
                  <c:v>Учхозская СОШ</c:v>
                </c:pt>
                <c:pt idx="5">
                  <c:v>Куркачинская СОШ</c:v>
                </c:pt>
                <c:pt idx="6">
                  <c:v>Шапшинская СОШ</c:v>
                </c:pt>
                <c:pt idx="7">
                  <c:v>Айбашская СОШ</c:v>
                </c:pt>
                <c:pt idx="8">
                  <c:v>Мульминская СОШ</c:v>
                </c:pt>
                <c:pt idx="9">
                  <c:v>Мемдельская СОШ</c:v>
                </c:pt>
                <c:pt idx="10">
                  <c:v>ВСОШ №1</c:v>
                </c:pt>
                <c:pt idx="11">
                  <c:v>Усадская СОШ</c:v>
                </c:pt>
                <c:pt idx="12">
                  <c:v>Альдермышская СОШ</c:v>
                </c:pt>
                <c:pt idx="13">
                  <c:v>ВСОШ №3</c:v>
                </c:pt>
                <c:pt idx="14">
                  <c:v>ВСОШ №2</c:v>
                </c:pt>
                <c:pt idx="15">
                  <c:v>Чепчуговская СОШ</c:v>
                </c:pt>
                <c:pt idx="16">
                  <c:v>Бирюлинская СОШ</c:v>
                </c:pt>
                <c:pt idx="17">
                  <c:v>Озерная СОШ</c:v>
                </c:pt>
                <c:pt idx="18">
                  <c:v>Чернышевская СОШ</c:v>
                </c:pt>
              </c:strCache>
            </c:strRef>
          </c:cat>
          <c:val>
            <c:numRef>
              <c:f>Лист4!$C$6:$C$24</c:f>
              <c:numCache>
                <c:formatCode>General</c:formatCode>
                <c:ptCount val="19"/>
                <c:pt idx="0">
                  <c:v>20</c:v>
                </c:pt>
                <c:pt idx="1">
                  <c:v>0</c:v>
                </c:pt>
                <c:pt idx="2">
                  <c:v>26</c:v>
                </c:pt>
                <c:pt idx="3">
                  <c:v>0</c:v>
                </c:pt>
                <c:pt idx="4">
                  <c:v>8</c:v>
                </c:pt>
                <c:pt idx="5">
                  <c:v>0</c:v>
                </c:pt>
                <c:pt idx="6">
                  <c:v>15</c:v>
                </c:pt>
                <c:pt idx="7">
                  <c:v>6</c:v>
                </c:pt>
                <c:pt idx="8">
                  <c:v>5</c:v>
                </c:pt>
                <c:pt idx="9">
                  <c:v>22</c:v>
                </c:pt>
                <c:pt idx="10">
                  <c:v>21</c:v>
                </c:pt>
                <c:pt idx="11">
                  <c:v>0</c:v>
                </c:pt>
                <c:pt idx="12">
                  <c:v>6</c:v>
                </c:pt>
                <c:pt idx="13">
                  <c:v>17</c:v>
                </c:pt>
                <c:pt idx="14">
                  <c:v>9</c:v>
                </c:pt>
                <c:pt idx="15">
                  <c:v>4</c:v>
                </c:pt>
                <c:pt idx="16">
                  <c:v>10</c:v>
                </c:pt>
                <c:pt idx="17">
                  <c:v>11</c:v>
                </c:pt>
                <c:pt idx="18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Лист4!$D$5</c:f>
              <c:strCache>
                <c:ptCount val="1"/>
                <c:pt idx="0">
                  <c:v>первая категория 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Лист4!$B$6:$B$24</c:f>
              <c:strCache>
                <c:ptCount val="19"/>
                <c:pt idx="0">
                  <c:v>Суксинская СОШ</c:v>
                </c:pt>
                <c:pt idx="1">
                  <c:v>Ямашурминская СОШ</c:v>
                </c:pt>
                <c:pt idx="2">
                  <c:v>Дубъязская СОШ</c:v>
                </c:pt>
                <c:pt idx="3">
                  <c:v>Б.Битаманская СОШ</c:v>
                </c:pt>
                <c:pt idx="4">
                  <c:v>Учхозская СОШ</c:v>
                </c:pt>
                <c:pt idx="5">
                  <c:v>Куркачинская СОШ</c:v>
                </c:pt>
                <c:pt idx="6">
                  <c:v>Шапшинская СОШ</c:v>
                </c:pt>
                <c:pt idx="7">
                  <c:v>Айбашская СОШ</c:v>
                </c:pt>
                <c:pt idx="8">
                  <c:v>Мульминская СОШ</c:v>
                </c:pt>
                <c:pt idx="9">
                  <c:v>Мемдельская СОШ</c:v>
                </c:pt>
                <c:pt idx="10">
                  <c:v>ВСОШ №1</c:v>
                </c:pt>
                <c:pt idx="11">
                  <c:v>Усадская СОШ</c:v>
                </c:pt>
                <c:pt idx="12">
                  <c:v>Альдермышская СОШ</c:v>
                </c:pt>
                <c:pt idx="13">
                  <c:v>ВСОШ №3</c:v>
                </c:pt>
                <c:pt idx="14">
                  <c:v>ВСОШ №2</c:v>
                </c:pt>
                <c:pt idx="15">
                  <c:v>Чепчуговская СОШ</c:v>
                </c:pt>
                <c:pt idx="16">
                  <c:v>Бирюлинская СОШ</c:v>
                </c:pt>
                <c:pt idx="17">
                  <c:v>Озерная СОШ</c:v>
                </c:pt>
                <c:pt idx="18">
                  <c:v>Чернышевская СОШ</c:v>
                </c:pt>
              </c:strCache>
            </c:strRef>
          </c:cat>
          <c:val>
            <c:numRef>
              <c:f>Лист4!$D$6:$D$24</c:f>
              <c:numCache>
                <c:formatCode>General</c:formatCode>
                <c:ptCount val="19"/>
                <c:pt idx="0">
                  <c:v>80</c:v>
                </c:pt>
                <c:pt idx="1">
                  <c:v>91</c:v>
                </c:pt>
                <c:pt idx="2">
                  <c:v>65</c:v>
                </c:pt>
                <c:pt idx="3">
                  <c:v>89</c:v>
                </c:pt>
                <c:pt idx="4">
                  <c:v>77</c:v>
                </c:pt>
                <c:pt idx="5">
                  <c:v>83</c:v>
                </c:pt>
                <c:pt idx="6">
                  <c:v>65</c:v>
                </c:pt>
                <c:pt idx="7">
                  <c:v>71</c:v>
                </c:pt>
                <c:pt idx="8">
                  <c:v>68</c:v>
                </c:pt>
                <c:pt idx="9">
                  <c:v>50</c:v>
                </c:pt>
                <c:pt idx="10">
                  <c:v>49</c:v>
                </c:pt>
                <c:pt idx="11">
                  <c:v>69</c:v>
                </c:pt>
                <c:pt idx="12">
                  <c:v>61</c:v>
                </c:pt>
                <c:pt idx="13">
                  <c:v>48</c:v>
                </c:pt>
                <c:pt idx="14">
                  <c:v>55</c:v>
                </c:pt>
                <c:pt idx="15">
                  <c:v>58</c:v>
                </c:pt>
                <c:pt idx="16">
                  <c:v>51</c:v>
                </c:pt>
                <c:pt idx="17">
                  <c:v>50</c:v>
                </c:pt>
                <c:pt idx="18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9648128"/>
        <c:axId val="152844160"/>
        <c:axId val="0"/>
      </c:bar3DChart>
      <c:catAx>
        <c:axId val="149648128"/>
        <c:scaling>
          <c:orientation val="minMax"/>
        </c:scaling>
        <c:delete val="0"/>
        <c:axPos val="b"/>
        <c:majorTickMark val="out"/>
        <c:minorTickMark val="none"/>
        <c:tickLblPos val="nextTo"/>
        <c:crossAx val="152844160"/>
        <c:crosses val="autoZero"/>
        <c:auto val="1"/>
        <c:lblAlgn val="ctr"/>
        <c:lblOffset val="100"/>
        <c:noMultiLvlLbl val="0"/>
      </c:catAx>
      <c:valAx>
        <c:axId val="152844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96481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Лист5!$C$29</c:f>
              <c:strCache>
                <c:ptCount val="1"/>
                <c:pt idx="0">
                  <c:v>высшая кв.кат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Лист5!$B$30:$B$36</c:f>
              <c:strCache>
                <c:ptCount val="7"/>
                <c:pt idx="0">
                  <c:v>Алатская ООШ</c:v>
                </c:pt>
                <c:pt idx="1">
                  <c:v>Казакларская ООШ</c:v>
                </c:pt>
                <c:pt idx="2">
                  <c:v>Березкинская ООШ</c:v>
                </c:pt>
                <c:pt idx="3">
                  <c:v>Пановская ООШ</c:v>
                </c:pt>
                <c:pt idx="4">
                  <c:v>А Бексерская ООШ</c:v>
                </c:pt>
                <c:pt idx="5">
                  <c:v>Шуманская ООШ</c:v>
                </c:pt>
                <c:pt idx="6">
                  <c:v>Б.Ковалинская ООШ</c:v>
                </c:pt>
              </c:strCache>
            </c:strRef>
          </c:cat>
          <c:val>
            <c:numRef>
              <c:f>Лист5!$C$30:$C$36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17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Лист5!$D$29</c:f>
              <c:strCache>
                <c:ptCount val="1"/>
                <c:pt idx="0">
                  <c:v>первая кв.кат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Лист5!$B$30:$B$36</c:f>
              <c:strCache>
                <c:ptCount val="7"/>
                <c:pt idx="0">
                  <c:v>Алатская ООШ</c:v>
                </c:pt>
                <c:pt idx="1">
                  <c:v>Казакларская ООШ</c:v>
                </c:pt>
                <c:pt idx="2">
                  <c:v>Березкинская ООШ</c:v>
                </c:pt>
                <c:pt idx="3">
                  <c:v>Пановская ООШ</c:v>
                </c:pt>
                <c:pt idx="4">
                  <c:v>А Бексерская ООШ</c:v>
                </c:pt>
                <c:pt idx="5">
                  <c:v>Шуманская ООШ</c:v>
                </c:pt>
                <c:pt idx="6">
                  <c:v>Б.Ковалинская ООШ</c:v>
                </c:pt>
              </c:strCache>
            </c:strRef>
          </c:cat>
          <c:val>
            <c:numRef>
              <c:f>Лист5!$D$30:$D$36</c:f>
              <c:numCache>
                <c:formatCode>General</c:formatCode>
                <c:ptCount val="7"/>
                <c:pt idx="0">
                  <c:v>93.3</c:v>
                </c:pt>
                <c:pt idx="1">
                  <c:v>92.8</c:v>
                </c:pt>
                <c:pt idx="2">
                  <c:v>67</c:v>
                </c:pt>
                <c:pt idx="3">
                  <c:v>75</c:v>
                </c:pt>
                <c:pt idx="4">
                  <c:v>69</c:v>
                </c:pt>
                <c:pt idx="5">
                  <c:v>62</c:v>
                </c:pt>
                <c:pt idx="6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1734656"/>
        <c:axId val="141890304"/>
        <c:axId val="0"/>
      </c:bar3DChart>
      <c:catAx>
        <c:axId val="141734656"/>
        <c:scaling>
          <c:orientation val="minMax"/>
        </c:scaling>
        <c:delete val="0"/>
        <c:axPos val="b"/>
        <c:majorTickMark val="out"/>
        <c:minorTickMark val="none"/>
        <c:tickLblPos val="nextTo"/>
        <c:crossAx val="141890304"/>
        <c:crosses val="autoZero"/>
        <c:auto val="1"/>
        <c:lblAlgn val="ctr"/>
        <c:lblOffset val="100"/>
        <c:noMultiLvlLbl val="0"/>
      </c:catAx>
      <c:valAx>
        <c:axId val="141890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17346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8064896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Итоги аттестации педагогических кадров общеобразовательных учреждений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393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036" y="116632"/>
            <a:ext cx="7448204" cy="838227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cs typeface="Clear Sans" pitchFamily="34" charset="0"/>
              </a:rPr>
              <a:t>Педагогическая аттестация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91146129"/>
              </p:ext>
            </p:extLst>
          </p:nvPr>
        </p:nvGraphicFramePr>
        <p:xfrm>
          <a:off x="107504" y="1278052"/>
          <a:ext cx="8855923" cy="4328922"/>
        </p:xfrm>
        <a:graphic>
          <a:graphicData uri="http://schemas.openxmlformats.org/drawingml/2006/table">
            <a:tbl>
              <a:tblPr firstRow="1" firstCol="1" bandRow="1"/>
              <a:tblGrid>
                <a:gridCol w="1556753"/>
                <a:gridCol w="1825252"/>
                <a:gridCol w="5473918"/>
              </a:tblGrid>
              <a:tr h="327177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Имеет</a:t>
                      </a:r>
                      <a:endParaRPr lang="ru-RU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Желает</a:t>
                      </a:r>
                      <a:endParaRPr lang="ru-RU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269875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Возможность подать заявление</a:t>
                      </a:r>
                      <a:endParaRPr lang="ru-RU" sz="1900" b="1" kern="1200" dirty="0">
                        <a:solidFill>
                          <a:srgbClr val="1F497D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19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19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4, 9 месяцев после последней аттестации</a:t>
                      </a:r>
                      <a:endParaRPr lang="ru-RU" sz="1900" b="1" i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 </a:t>
                      </a:r>
                      <a:endParaRPr lang="ru-RU" sz="19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19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2 лет после  аттестации на 1 категорию </a:t>
                      </a:r>
                      <a:endParaRPr lang="ru-RU" sz="1900" b="1" i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1900" b="1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19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4, 9 месяцев после последней аттестации</a:t>
                      </a:r>
                      <a:endParaRPr lang="ru-RU" sz="1900" b="1" i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без категории</a:t>
                      </a:r>
                      <a:endParaRPr lang="ru-RU" sz="1900" b="1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19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Нет ограничений</a:t>
                      </a:r>
                      <a:endParaRPr lang="ru-RU" sz="1900" b="1" i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04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kern="120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Отказ на высшую кат.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первую</a:t>
                      </a:r>
                      <a:endParaRPr lang="ru-RU" sz="1900" b="1" i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Нет ограничений (может сразу в следующий период аттестации)</a:t>
                      </a:r>
                      <a:endParaRPr lang="ru-RU" sz="1900" b="1" i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04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kern="120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Отказ на первую/высшую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ту же категорию</a:t>
                      </a:r>
                      <a:endParaRPr lang="ru-RU" sz="1900" b="1" i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1 года после Отказа на ту же категорию</a:t>
                      </a:r>
                      <a:endParaRPr lang="ru-RU" sz="1900" b="1" i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9383" y="647516"/>
            <a:ext cx="571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 развитие </a:t>
            </a:r>
            <a:r>
              <a:rPr lang="ru-RU" dirty="0" smtClean="0"/>
              <a:t>-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4500" y="5517232"/>
            <a:ext cx="8595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2. Ограничение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 заполнение полей заявления (</a:t>
            </a:r>
            <a:r>
              <a:rPr lang="ru-RU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должность-предмет-специализация/направление)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3. Обновление базы тестов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4. Изменение количества этапов в периоде ПА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3702" y="908720"/>
            <a:ext cx="4579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1.Ограничение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 подачу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1551937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0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Качественный состав педагогических работников Высокогорского муниципального района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18209708"/>
              </p:ext>
            </p:extLst>
          </p:nvPr>
        </p:nvGraphicFramePr>
        <p:xfrm>
          <a:off x="1043608" y="2060848"/>
          <a:ext cx="7272808" cy="4051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916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Средние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91947668"/>
              </p:ext>
            </p:extLst>
          </p:nvPr>
        </p:nvGraphicFramePr>
        <p:xfrm>
          <a:off x="179512" y="1484784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857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Основные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8680173"/>
              </p:ext>
            </p:extLst>
          </p:nvPr>
        </p:nvGraphicFramePr>
        <p:xfrm>
          <a:off x="251520" y="1052736"/>
          <a:ext cx="8712968" cy="5347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1376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99032239"/>
              </p:ext>
            </p:extLst>
          </p:nvPr>
        </p:nvGraphicFramePr>
        <p:xfrm>
          <a:off x="179512" y="188640"/>
          <a:ext cx="8856984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319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Основные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08887969"/>
              </p:ext>
            </p:extLst>
          </p:nvPr>
        </p:nvGraphicFramePr>
        <p:xfrm>
          <a:off x="539552" y="731838"/>
          <a:ext cx="8064896" cy="5577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7507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Средние школы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8017360"/>
              </p:ext>
            </p:extLst>
          </p:nvPr>
        </p:nvGraphicFramePr>
        <p:xfrm>
          <a:off x="251520" y="764704"/>
          <a:ext cx="8568948" cy="5973295"/>
        </p:xfrm>
        <a:graphic>
          <a:graphicData uri="http://schemas.openxmlformats.org/drawingml/2006/table">
            <a:tbl>
              <a:tblPr/>
              <a:tblGrid>
                <a:gridCol w="605312"/>
                <a:gridCol w="1579486"/>
                <a:gridCol w="936342"/>
                <a:gridCol w="605312"/>
                <a:gridCol w="605312"/>
                <a:gridCol w="605312"/>
                <a:gridCol w="605312"/>
                <a:gridCol w="605312"/>
                <a:gridCol w="605312"/>
                <a:gridCol w="605312"/>
                <a:gridCol w="605312"/>
                <a:gridCol w="605312"/>
              </a:tblGrid>
              <a:tr h="589832"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численность работников образования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имеют </a:t>
                      </a:r>
                      <a:r>
                        <a:rPr lang="ru-RU" sz="15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</a:t>
                      </a:r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категории (число и %)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имеют кв. категорий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5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имеют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0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высшую категорию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первую категорию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Прошли на СЗД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проходили на СЗД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Суксинская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Ямашурминская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91.3%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91.3%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Дубъязская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90.32%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25.81%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64.52%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Б.Битаманская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88.89%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88.89%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Учхозская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84.62%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7.69%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76.92%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Куркачинская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83.33%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83.33%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Шапшинская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80.77%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15.38%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65.38%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Айбашская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76.47%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5.88%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70.59%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Мульминская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73.68%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5.26%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68.42%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5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Мемдельская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72.22%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22.22%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661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21202858"/>
              </p:ext>
            </p:extLst>
          </p:nvPr>
        </p:nvGraphicFramePr>
        <p:xfrm>
          <a:off x="107501" y="1041196"/>
          <a:ext cx="8928994" cy="4980944"/>
        </p:xfrm>
        <a:graphic>
          <a:graphicData uri="http://schemas.openxmlformats.org/drawingml/2006/table">
            <a:tbl>
              <a:tblPr/>
              <a:tblGrid>
                <a:gridCol w="504059"/>
                <a:gridCol w="1772537"/>
                <a:gridCol w="975684"/>
                <a:gridCol w="630746"/>
                <a:gridCol w="630746"/>
                <a:gridCol w="630746"/>
                <a:gridCol w="630746"/>
                <a:gridCol w="630746"/>
                <a:gridCol w="630746"/>
                <a:gridCol w="630746"/>
                <a:gridCol w="630746"/>
                <a:gridCol w="630746"/>
              </a:tblGrid>
              <a:tr h="659612"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численность работников образования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имеют </a:t>
                      </a:r>
                      <a:r>
                        <a:rPr lang="ru-RU" sz="15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</a:t>
                      </a:r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категории (число и %)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имеют кв. категорий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имеют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3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высшую категорию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первую категорию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Прошли на СЗД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проходили на СЗД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ВСОШ №1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69.77%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20.93%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48.84%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Усадская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69.23%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69.23%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Альдермышская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66.67%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5.56%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61.11%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ВСОШ №3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64.58%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16.67%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47.92%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ВСОШ №2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64.47%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9.21%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55.26%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Чепчуговская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62.5%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4.17%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58.33%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Бирюлинская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61.29%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9.68%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51.61%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Озерная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61.11%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11.11%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Чернышевская СОШ</a:t>
                      </a:r>
                    </a:p>
                  </a:txBody>
                  <a:tcPr marL="7070" marR="7070" marT="70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52.94%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5.88%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47.06%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070" marR="7070" marT="70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Средние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127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Основные школы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91333286"/>
              </p:ext>
            </p:extLst>
          </p:nvPr>
        </p:nvGraphicFramePr>
        <p:xfrm>
          <a:off x="251521" y="1488859"/>
          <a:ext cx="8784978" cy="4633436"/>
        </p:xfrm>
        <a:graphic>
          <a:graphicData uri="http://schemas.openxmlformats.org/drawingml/2006/table">
            <a:tbl>
              <a:tblPr/>
              <a:tblGrid>
                <a:gridCol w="432047"/>
                <a:gridCol w="1584176"/>
                <a:gridCol w="504056"/>
                <a:gridCol w="504056"/>
                <a:gridCol w="648072"/>
                <a:gridCol w="504056"/>
                <a:gridCol w="576064"/>
                <a:gridCol w="504056"/>
                <a:gridCol w="732115"/>
                <a:gridCol w="559256"/>
                <a:gridCol w="559256"/>
                <a:gridCol w="559256"/>
                <a:gridCol w="559256"/>
                <a:gridCol w="559256"/>
              </a:tblGrid>
              <a:tr h="499981"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численность работников образования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имеют квалиф. категории (число и %)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имеют кв. категорий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имеют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высшую категорию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первую категорию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вторую категорию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Прошли на СЗД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проходили на СЗД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Алатская ООШ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93.33%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93.33%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Казакларская ООШ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92.86%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92.86%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Березкинская ООШ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83.33%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16.67%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66.67%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Бексерская ООШ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68.75%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68.75%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Шуманская ООШ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61.54%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61.54%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Б.Ковалинская ООШ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53.85%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53.85%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Пановская ООШ</a:t>
                      </a:r>
                    </a:p>
                  </a:txBody>
                  <a:tcPr marL="6367" marR="6367" marT="63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367" marR="6367" marT="63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83062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</TotalTime>
  <Words>727</Words>
  <Application>Microsoft Office PowerPoint</Application>
  <PresentationFormat>Экран (4:3)</PresentationFormat>
  <Paragraphs>430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Итоги аттестации педагогических кадров общеобразовательных учреждений</vt:lpstr>
      <vt:lpstr>Качественный состав педагогических работников Высокогорского муниципального района</vt:lpstr>
      <vt:lpstr>Средние школы</vt:lpstr>
      <vt:lpstr>Основные школы</vt:lpstr>
      <vt:lpstr>Презентация PowerPoint</vt:lpstr>
      <vt:lpstr>Основные школы</vt:lpstr>
      <vt:lpstr>Средние школы</vt:lpstr>
      <vt:lpstr>Средние школы</vt:lpstr>
      <vt:lpstr>Основные школы</vt:lpstr>
      <vt:lpstr>Педагогическая аттестация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аттестации педагогических кадров общеобразовательных учреждений</dc:title>
  <cp:lastModifiedBy>Your User Name</cp:lastModifiedBy>
  <cp:revision>10</cp:revision>
  <dcterms:modified xsi:type="dcterms:W3CDTF">2017-04-20T08:39:54Z</dcterms:modified>
</cp:coreProperties>
</file>